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1"/>
  </p:notesMasterIdLst>
  <p:sldIdLst>
    <p:sldId id="256" r:id="rId2"/>
    <p:sldId id="860" r:id="rId3"/>
    <p:sldId id="858" r:id="rId4"/>
    <p:sldId id="716" r:id="rId5"/>
    <p:sldId id="773" r:id="rId6"/>
    <p:sldId id="713" r:id="rId7"/>
    <p:sldId id="747" r:id="rId8"/>
    <p:sldId id="840" r:id="rId9"/>
    <p:sldId id="818" r:id="rId10"/>
    <p:sldId id="836" r:id="rId11"/>
    <p:sldId id="841" r:id="rId12"/>
    <p:sldId id="842" r:id="rId13"/>
    <p:sldId id="843" r:id="rId14"/>
    <p:sldId id="859" r:id="rId15"/>
    <p:sldId id="746" r:id="rId16"/>
    <p:sldId id="844" r:id="rId17"/>
    <p:sldId id="801" r:id="rId18"/>
    <p:sldId id="802" r:id="rId19"/>
    <p:sldId id="803" r:id="rId20"/>
    <p:sldId id="804" r:id="rId21"/>
    <p:sldId id="837" r:id="rId22"/>
    <p:sldId id="846" r:id="rId23"/>
    <p:sldId id="845" r:id="rId24"/>
    <p:sldId id="848" r:id="rId25"/>
    <p:sldId id="849" r:id="rId26"/>
    <p:sldId id="838" r:id="rId27"/>
    <p:sldId id="856" r:id="rId28"/>
    <p:sldId id="852" r:id="rId29"/>
    <p:sldId id="853" r:id="rId30"/>
    <p:sldId id="855" r:id="rId31"/>
    <p:sldId id="854" r:id="rId32"/>
    <p:sldId id="857" r:id="rId33"/>
    <p:sldId id="850" r:id="rId34"/>
    <p:sldId id="861" r:id="rId35"/>
    <p:sldId id="812" r:id="rId36"/>
    <p:sldId id="811" r:id="rId37"/>
    <p:sldId id="810" r:id="rId38"/>
    <p:sldId id="809" r:id="rId39"/>
    <p:sldId id="807" r:id="rId40"/>
    <p:sldId id="813" r:id="rId41"/>
    <p:sldId id="814" r:id="rId42"/>
    <p:sldId id="824" r:id="rId43"/>
    <p:sldId id="819" r:id="rId44"/>
    <p:sldId id="820" r:id="rId45"/>
    <p:sldId id="839" r:id="rId46"/>
    <p:sldId id="742" r:id="rId47"/>
    <p:sldId id="864" r:id="rId48"/>
    <p:sldId id="816" r:id="rId49"/>
    <p:sldId id="817" r:id="rId50"/>
    <p:sldId id="832" r:id="rId51"/>
    <p:sldId id="798" r:id="rId52"/>
    <p:sldId id="712" r:id="rId53"/>
    <p:sldId id="722" r:id="rId54"/>
    <p:sldId id="772" r:id="rId55"/>
    <p:sldId id="775" r:id="rId56"/>
    <p:sldId id="767" r:id="rId57"/>
    <p:sldId id="768" r:id="rId58"/>
    <p:sldId id="792" r:id="rId59"/>
    <p:sldId id="731" r:id="rId60"/>
    <p:sldId id="782" r:id="rId61"/>
    <p:sldId id="835" r:id="rId62"/>
    <p:sldId id="769" r:id="rId63"/>
    <p:sldId id="766" r:id="rId64"/>
    <p:sldId id="790" r:id="rId65"/>
    <p:sldId id="791" r:id="rId66"/>
    <p:sldId id="710" r:id="rId67"/>
    <p:sldId id="777" r:id="rId68"/>
    <p:sldId id="702" r:id="rId69"/>
    <p:sldId id="796" r:id="rId70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860"/>
            <p14:sldId id="858"/>
            <p14:sldId id="716"/>
            <p14:sldId id="773"/>
            <p14:sldId id="713"/>
            <p14:sldId id="747"/>
            <p14:sldId id="840"/>
            <p14:sldId id="818"/>
            <p14:sldId id="836"/>
            <p14:sldId id="841"/>
            <p14:sldId id="842"/>
            <p14:sldId id="843"/>
            <p14:sldId id="859"/>
            <p14:sldId id="746"/>
            <p14:sldId id="844"/>
            <p14:sldId id="801"/>
            <p14:sldId id="802"/>
            <p14:sldId id="803"/>
            <p14:sldId id="804"/>
            <p14:sldId id="837"/>
            <p14:sldId id="846"/>
            <p14:sldId id="845"/>
            <p14:sldId id="848"/>
            <p14:sldId id="849"/>
            <p14:sldId id="838"/>
            <p14:sldId id="856"/>
            <p14:sldId id="852"/>
            <p14:sldId id="853"/>
            <p14:sldId id="855"/>
            <p14:sldId id="854"/>
            <p14:sldId id="857"/>
            <p14:sldId id="850"/>
            <p14:sldId id="861"/>
            <p14:sldId id="812"/>
            <p14:sldId id="811"/>
            <p14:sldId id="810"/>
            <p14:sldId id="809"/>
            <p14:sldId id="807"/>
            <p14:sldId id="813"/>
            <p14:sldId id="814"/>
            <p14:sldId id="824"/>
            <p14:sldId id="819"/>
            <p14:sldId id="820"/>
            <p14:sldId id="839"/>
            <p14:sldId id="742"/>
            <p14:sldId id="864"/>
            <p14:sldId id="816"/>
            <p14:sldId id="817"/>
            <p14:sldId id="832"/>
            <p14:sldId id="798"/>
            <p14:sldId id="712"/>
            <p14:sldId id="722"/>
            <p14:sldId id="772"/>
            <p14:sldId id="775"/>
            <p14:sldId id="767"/>
            <p14:sldId id="768"/>
            <p14:sldId id="792"/>
            <p14:sldId id="731"/>
            <p14:sldId id="782"/>
            <p14:sldId id="835"/>
            <p14:sldId id="769"/>
            <p14:sldId id="766"/>
            <p14:sldId id="790"/>
            <p14:sldId id="791"/>
            <p14:sldId id="710"/>
            <p14:sldId id="777"/>
            <p14:sldId id="702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EF7D1D"/>
    <a:srgbClr val="41719C"/>
    <a:srgbClr val="1778B8"/>
    <a:srgbClr val="FB8E20"/>
    <a:srgbClr val="36544F"/>
    <a:srgbClr val="B04432"/>
    <a:srgbClr val="D4EBE9"/>
    <a:srgbClr val="3E729D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19"/>
    <p:restoredTop sz="96911" autoAdjust="0"/>
  </p:normalViewPr>
  <p:slideViewPr>
    <p:cSldViewPr snapToGrid="0" snapToObjects="1">
      <p:cViewPr varScale="1">
        <p:scale>
          <a:sx n="151" d="100"/>
          <a:sy n="151" d="100"/>
        </p:scale>
        <p:origin x="1368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/Relationships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22.05.19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2695" y="-542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3858" y="2081680"/>
            <a:ext cx="988367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Modernes </a:t>
            </a:r>
            <a:r>
              <a:rPr lang="de-DE" sz="88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Magdeburger Developer Days | Mai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364733" y="3429000"/>
            <a:ext cx="4969267" cy="51646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bit.ly</a:t>
            </a:r>
            <a:r>
              <a:rPr lang="de-DE" sz="2000" b="1" dirty="0">
                <a:solidFill>
                  <a:srgbClr val="36544F"/>
                </a:solidFill>
              </a:rPr>
              <a:t>/md-dev-days-react-2019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8517427" y="1731022"/>
            <a:ext cx="906212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2019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0A2D2F9-99E8-C347-B34A-85166172F351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888B924-47AC-5448-9EEE-C45F88332F04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95C061D-AB74-0D4E-9369-B49A62BE2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0" y="3017578"/>
            <a:ext cx="7124700" cy="13462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5023954" y="4680586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 flipV="1">
            <a:off x="6502074" y="3886200"/>
            <a:ext cx="0" cy="7297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3949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167623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Bisher</a:t>
            </a:r>
            <a:r>
              <a:rPr lang="de-DE" b="0" dirty="0">
                <a:solidFill>
                  <a:srgbClr val="36544F"/>
                </a:solidFill>
              </a:rPr>
              <a:t>: Zugriff über Consumer-Komponente und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 Properties</a:t>
            </a:r>
          </a:p>
          <a:p>
            <a:r>
              <a:rPr lang="de-DE" b="0" dirty="0">
                <a:solidFill>
                  <a:srgbClr val="36544F"/>
                </a:solidFill>
              </a:rPr>
              <a:t>Unübersichtlich bei mehreren Kontexten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&lt;/div&gt;;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ChatContext.Consumer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287853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364651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useContext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34527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Vereinfachter Zugriff auf den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Hook: "normale" Funktion, Komponente wird gerendert, wenn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sich ändert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505670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ThemeContext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themeValue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&lt;Avatar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You're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logged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chatValue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.user.name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1794806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State in Funktionskomponenten 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442BA2-1A1A-3F43-9BA5-3676A6C6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3490615"/>
            <a:ext cx="5880100" cy="800100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A0872E73-D27B-F646-8B04-9D2F5B215F79}"/>
              </a:ext>
            </a:extLst>
          </p:cNvPr>
          <p:cNvSpPr/>
          <p:nvPr/>
        </p:nvSpPr>
        <p:spPr>
          <a:xfrm>
            <a:off x="1750483" y="3121283"/>
            <a:ext cx="1850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Tab Bar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FFEDB4-F37C-324B-A495-2E51A2A5A959}"/>
              </a:ext>
            </a:extLst>
          </p:cNvPr>
          <p:cNvSpPr/>
          <p:nvPr/>
        </p:nvSpPr>
        <p:spPr>
          <a:xfrm>
            <a:off x="1860550" y="4537366"/>
            <a:ext cx="432635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Zustand: welche Tab ist geöffnet?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7A7E9DD-C173-E242-91E6-C8E7B05EF54F}"/>
              </a:ext>
            </a:extLst>
          </p:cNvPr>
          <p:cNvCxnSpPr>
            <a:cxnSpLocks/>
          </p:cNvCxnSpPr>
          <p:nvPr/>
        </p:nvCxnSpPr>
        <p:spPr>
          <a:xfrm flipV="1">
            <a:off x="2734881" y="4146782"/>
            <a:ext cx="0" cy="36783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577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Vorher: Setzen von State in Funktionen nicht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Setzen und Lesen nicht einheitlich (</a:t>
            </a:r>
            <a:r>
              <a:rPr lang="de-DE" b="0" dirty="0" err="1">
                <a:solidFill>
                  <a:srgbClr val="36544F"/>
                </a:solidFill>
              </a:rPr>
              <a:t>this.setState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vs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this.state.x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"seltsame" Semantik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this</a:t>
            </a:r>
            <a:r>
              <a:rPr lang="de-DE" b="0" dirty="0">
                <a:solidFill>
                  <a:srgbClr val="36544F"/>
                </a:solidFill>
              </a:rPr>
              <a:t>-Problematik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944629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0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setState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&lt;/div&gt;);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27925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erzeugen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0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D5358BB-E614-8845-B815-C30239613419}"/>
              </a:ext>
            </a:extLst>
          </p:cNvPr>
          <p:cNvGrpSpPr/>
          <p:nvPr/>
        </p:nvGrpSpPr>
        <p:grpSpPr>
          <a:xfrm>
            <a:off x="6572503" y="3118546"/>
            <a:ext cx="2923023" cy="759419"/>
            <a:chOff x="4193897" y="8292032"/>
            <a:chExt cx="2923023" cy="759419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9DD6FEEA-1676-3546-8685-3F3C62158F0A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initialer Wert</a:t>
              </a:r>
            </a:p>
          </p:txBody>
        </p: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8BB88D79-8751-FF4A-882E-93889EA2D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3EA4070-0BC9-0A43-9321-F32881044F36}"/>
              </a:ext>
            </a:extLst>
          </p:cNvPr>
          <p:cNvCxnSpPr>
            <a:cxnSpLocks/>
          </p:cNvCxnSpPr>
          <p:nvPr/>
        </p:nvCxnSpPr>
        <p:spPr>
          <a:xfrm flipV="1">
            <a:off x="2556609" y="8341129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1AF97013-B359-4747-9FD6-EBDA139C77C6}"/>
              </a:ext>
            </a:extLst>
          </p:cNvPr>
          <p:cNvGrpSpPr/>
          <p:nvPr/>
        </p:nvGrpSpPr>
        <p:grpSpPr>
          <a:xfrm>
            <a:off x="3029203" y="3159701"/>
            <a:ext cx="2923023" cy="746719"/>
            <a:chOff x="4193897" y="8292032"/>
            <a:chExt cx="2923023" cy="746719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B8B874E9-D7E7-2E45-8B94-5BCC0D25CFFC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Setter</a:t>
              </a:r>
            </a:p>
          </p:txBody>
        </p: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195F2BC6-CA03-E348-A828-F1FA1FB4E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4FB9026C-365F-6341-997E-5533E3CA53C8}"/>
              </a:ext>
            </a:extLst>
          </p:cNvPr>
          <p:cNvGrpSpPr/>
          <p:nvPr/>
        </p:nvGrpSpPr>
        <p:grpSpPr>
          <a:xfrm>
            <a:off x="1095097" y="3123528"/>
            <a:ext cx="2923023" cy="759419"/>
            <a:chOff x="4193897" y="8292032"/>
            <a:chExt cx="2923023" cy="759419"/>
          </a:xfrm>
        </p:grpSpPr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E3BE294-B064-D348-9052-E3A8BDBCB1B4}"/>
                </a:ext>
              </a:extLst>
            </p:cNvPr>
            <p:cNvSpPr/>
            <p:nvPr/>
          </p:nvSpPr>
          <p:spPr>
            <a:xfrm>
              <a:off x="4193897" y="87128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Aktueller State</a:t>
              </a:r>
            </a:p>
          </p:txBody>
        </p: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B21DE3D0-A3B0-934D-9544-7034A2172B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19837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Aktuellen State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B9E7AB0-7DCE-1C42-BD14-E76BE870BFE0}"/>
              </a:ext>
            </a:extLst>
          </p:cNvPr>
          <p:cNvGrpSpPr/>
          <p:nvPr/>
        </p:nvGrpSpPr>
        <p:grpSpPr>
          <a:xfrm>
            <a:off x="4108703" y="4785301"/>
            <a:ext cx="2923023" cy="746719"/>
            <a:chOff x="4193897" y="8292032"/>
            <a:chExt cx="2923023" cy="746719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57657D7-8C51-714D-BA9E-BC1CBE006B8D}"/>
                </a:ext>
              </a:extLst>
            </p:cNvPr>
            <p:cNvSpPr/>
            <p:nvPr/>
          </p:nvSpPr>
          <p:spPr>
            <a:xfrm>
              <a:off x="4193897" y="8700197"/>
              <a:ext cx="2923023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Zugreifen auf State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0E82EE12-3F4A-3643-905C-0E46E04EE4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9727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dirty="0"/>
              <a:t>: State verändern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Tabs(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(0);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props.tabs.map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&lt;Tab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tab.id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activeTabId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active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: ""}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setActiveTabId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tab.id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504E2A3-1447-8348-91AF-42563F5EECB1}"/>
              </a:ext>
            </a:extLst>
          </p:cNvPr>
          <p:cNvGrpSpPr/>
          <p:nvPr/>
        </p:nvGrpSpPr>
        <p:grpSpPr>
          <a:xfrm>
            <a:off x="3491487" y="5085221"/>
            <a:ext cx="2923023" cy="992940"/>
            <a:chOff x="4193897" y="8292032"/>
            <a:chExt cx="2923023" cy="992940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F24A01F-6EDB-044A-A978-6B5B7D1CEB6E}"/>
                </a:ext>
              </a:extLst>
            </p:cNvPr>
            <p:cNvSpPr/>
            <p:nvPr/>
          </p:nvSpPr>
          <p:spPr>
            <a:xfrm>
              <a:off x="4193897" y="8700197"/>
              <a:ext cx="2923023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Setzen von State</a:t>
              </a:r>
            </a:p>
            <a:p>
              <a:pPr algn="ctr"/>
              <a:r>
                <a:rPr lang="de-DE" sz="1600" b="1" dirty="0">
                  <a:solidFill>
                    <a:srgbClr val="025249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(kein Objekt mehr!)</a:t>
              </a:r>
            </a:p>
          </p:txBody>
        </p: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5031B367-3F2C-0747-8223-8E634CB987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72017" y="8292032"/>
              <a:ext cx="0" cy="34353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1415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5702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useState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useState</a:t>
            </a:r>
            <a:r>
              <a:rPr lang="de-DE" b="0" dirty="0">
                <a:solidFill>
                  <a:srgbClr val="36544F"/>
                </a:solidFill>
              </a:rPr>
              <a:t>: Mehrere States in einer Komponente möglich</a:t>
            </a:r>
          </a:p>
          <a:p>
            <a:r>
              <a:rPr lang="de-DE" b="0" dirty="0">
                <a:solidFill>
                  <a:srgbClr val="36544F"/>
                </a:solidFill>
              </a:rPr>
              <a:t>Kein "</a:t>
            </a:r>
            <a:r>
              <a:rPr lang="de-DE" b="0" dirty="0" err="1">
                <a:solidFill>
                  <a:srgbClr val="36544F"/>
                </a:solidFill>
              </a:rPr>
              <a:t>mergen</a:t>
            </a:r>
            <a:r>
              <a:rPr lang="de-DE" b="0" dirty="0">
                <a:solidFill>
                  <a:srgbClr val="36544F"/>
                </a:solidFill>
              </a:rPr>
              <a:t>" von State mehr!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28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komplexen State mit viel Logik zur Veränderung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4697481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SET_PASSWORD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RESET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""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5337460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Verwendung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57192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2a: Zugriff auf den 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                        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                      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0546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für Komponenten?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2b: Verändern des States über Actions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"SET_USER",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"SET_PASSWORD",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})}/&gt;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=(()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"CLEAR"});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1179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9536773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097443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"LOGIN_SUCCESS":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"LOGIN_FAILED":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"LOGOUT":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null;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605F535-96F8-6145-9FCA-4F6F6001E549}"/>
              </a:ext>
            </a:extLst>
          </p:cNvPr>
          <p:cNvSpPr/>
          <p:nvPr/>
        </p:nvSpPr>
        <p:spPr>
          <a:xfrm>
            <a:off x="385073" y="2728111"/>
            <a:ext cx="54393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globaler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Reducer</a:t>
            </a:r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 für Session-Informationen</a:t>
            </a:r>
          </a:p>
        </p:txBody>
      </p:sp>
    </p:spTree>
    <p:extLst>
      <p:ext uri="{BB962C8B-B14F-4D97-AF65-F5344CB8AC3E}">
        <p14:creationId xmlns:p14="http://schemas.microsoft.com/office/powerpoint/2010/main" val="446961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041296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589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405930" y="3797848"/>
            <a:ext cx="909415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Blick voraus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16001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 16.x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199386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914020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00407" y="3174813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state,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authenticationReducer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state.sessionToken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: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please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AuthDispatcher.Provider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2242AA5-C0B3-7244-BC5A-B863750C41E6}"/>
              </a:ext>
            </a:extLst>
          </p:cNvPr>
          <p:cNvSpPr/>
          <p:nvPr/>
        </p:nvSpPr>
        <p:spPr>
          <a:xfrm>
            <a:off x="300407" y="2805481"/>
            <a:ext cx="4826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1778B8"/>
                </a:solidFill>
                <a:latin typeface="Source Sans Pro Semibold" panose="020B0503030403020204" pitchFamily="34" charset="77"/>
              </a:rPr>
              <a:t>Beispiel: Provider-Komponente für </a:t>
            </a:r>
            <a:r>
              <a:rPr lang="de-DE" b="1" dirty="0" err="1">
                <a:solidFill>
                  <a:srgbClr val="1778B8"/>
                </a:solidFill>
                <a:latin typeface="Source Sans Pro Semibold" panose="020B0503030403020204" pitchFamily="34" charset="77"/>
              </a:rPr>
              <a:t>dispatcher</a:t>
            </a:r>
            <a:endParaRPr lang="de-DE" b="1" dirty="0">
              <a:solidFill>
                <a:srgbClr val="1778B8"/>
              </a:solidFill>
              <a:latin typeface="Source Sans Pro Semibold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6434808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verwenden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55463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415889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verwenden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574515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73155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dirty="0"/>
              <a:t> &amp; </a:t>
            </a: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Für globalen App State?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für globalen App State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(und ggf. State) wird über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nach unten gereicht</a:t>
            </a:r>
          </a:p>
          <a:p>
            <a:r>
              <a:rPr lang="de-DE" b="0" dirty="0">
                <a:solidFill>
                  <a:srgbClr val="36544F"/>
                </a:solidFill>
              </a:rPr>
              <a:t>Unterkomponenten können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verwenden</a:t>
            </a:r>
          </a:p>
          <a:p>
            <a:r>
              <a:rPr lang="de-DE" b="0" dirty="0">
                <a:solidFill>
                  <a:srgbClr val="36544F"/>
                </a:solidFill>
              </a:rPr>
              <a:t>Empfehlung: nur für State, der sich nicht oft ändert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3574515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AuthDispatcher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({type: "LOGOUT"})&gt;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943951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</p:txBody>
      </p:sp>
    </p:spTree>
    <p:extLst>
      <p:ext uri="{BB962C8B-B14F-4D97-AF65-F5344CB8AC3E}">
        <p14:creationId xmlns:p14="http://schemas.microsoft.com/office/powerpoint/2010/main" val="182491244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0760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762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Server-Zugriffe, </a:t>
            </a:r>
            <a:r>
              <a:rPr lang="de-DE" dirty="0" err="1"/>
              <a:t>Subscriptions</a:t>
            </a:r>
            <a:r>
              <a:rPr lang="de-DE" dirty="0"/>
              <a:t> </a:t>
            </a:r>
            <a:r>
              <a:rPr lang="de-DE" dirty="0" err="1"/>
              <a:t>etc</a:t>
            </a:r>
            <a:r>
              <a:rPr lang="de-DE" dirty="0"/>
              <a:t> sind Seiteneffekte</a:t>
            </a:r>
          </a:p>
          <a:p>
            <a:r>
              <a:rPr lang="de-DE" b="0" dirty="0">
                <a:solidFill>
                  <a:srgbClr val="36544F"/>
                </a:solidFill>
              </a:rPr>
              <a:t>Bislang nur in Klassen-Komponenten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1971120"/>
            <a:ext cx="9499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React.Component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componentWillUnmount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componentDidUpdate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prevProps.apiKey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this.props.apiKey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 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0CC7A42-A801-9C45-AD77-20C1B07D7ECC}"/>
              </a:ext>
            </a:extLst>
          </p:cNvPr>
          <p:cNvSpPr/>
          <p:nvPr/>
        </p:nvSpPr>
        <p:spPr>
          <a:xfrm>
            <a:off x="5134873" y="4171722"/>
            <a:ext cx="487730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Nur ausführen, wenn Properties sich geändert haben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509FEDC-E248-4846-BE84-A1F7748EA7FD}"/>
              </a:ext>
            </a:extLst>
          </p:cNvPr>
          <p:cNvCxnSpPr>
            <a:cxnSpLocks/>
          </p:cNvCxnSpPr>
          <p:nvPr/>
        </p:nvCxnSpPr>
        <p:spPr>
          <a:xfrm flipV="1">
            <a:off x="5134873" y="4510277"/>
            <a:ext cx="1304027" cy="23583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1139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2126754" y="2980954"/>
            <a:ext cx="569061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componentDidMount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&amp;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>
            <a:off x="2126754" y="3146342"/>
            <a:ext cx="401140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964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Roadmap 2019 und Agenda heute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EE561E-A971-A84E-9298-A8EBBF5C4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67" y="1884301"/>
            <a:ext cx="7247467" cy="2173555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B913384A-0B5C-A64D-A18D-DA1A8E5AC31A}"/>
              </a:ext>
            </a:extLst>
          </p:cNvPr>
          <p:cNvSpPr txBox="1"/>
          <p:nvPr/>
        </p:nvSpPr>
        <p:spPr>
          <a:xfrm>
            <a:off x="4665134" y="4057856"/>
            <a:ext cx="40350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77D91D-7FBF-1149-A10C-ABBB22C48836}"/>
              </a:ext>
            </a:extLst>
          </p:cNvPr>
          <p:cNvSpPr/>
          <p:nvPr/>
        </p:nvSpPr>
        <p:spPr>
          <a:xfrm>
            <a:off x="985354" y="4908929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1778B8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Weiterhin nur Minor-Versionen (!)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E2C95C9-BACB-6A47-86E5-4B83642FBC92}"/>
              </a:ext>
            </a:extLst>
          </p:cNvPr>
          <p:cNvCxnSpPr>
            <a:cxnSpLocks/>
          </p:cNvCxnSpPr>
          <p:nvPr/>
        </p:nvCxnSpPr>
        <p:spPr>
          <a:xfrm flipV="1">
            <a:off x="2463474" y="4114543"/>
            <a:ext cx="0" cy="729759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0100FCD-664E-0549-BC29-34CBE649FF5F}"/>
              </a:ext>
            </a:extLst>
          </p:cNvPr>
          <p:cNvSpPr/>
          <p:nvPr/>
        </p:nvSpPr>
        <p:spPr>
          <a:xfrm>
            <a:off x="6592060" y="2883372"/>
            <a:ext cx="318870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16.8  (aktuelle Version)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C9E6BD94-5E8E-674D-A4C0-138B0F0A2440}"/>
              </a:ext>
            </a:extLst>
          </p:cNvPr>
          <p:cNvCxnSpPr>
            <a:cxnSpLocks/>
          </p:cNvCxnSpPr>
          <p:nvPr/>
        </p:nvCxnSpPr>
        <p:spPr>
          <a:xfrm flipH="1">
            <a:off x="6055348" y="3064120"/>
            <a:ext cx="534295" cy="1"/>
          </a:xfrm>
          <a:prstGeom prst="line">
            <a:avLst/>
          </a:prstGeom>
          <a:ln>
            <a:solidFill>
              <a:srgbClr val="1778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780137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Aufräumen in Rückgabe-Funktion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() =&gt;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disconnectFromApi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242E9236-6F09-2347-A710-2F4C0D7E4613}"/>
              </a:ext>
            </a:extLst>
          </p:cNvPr>
          <p:cNvSpPr/>
          <p:nvPr/>
        </p:nvSpPr>
        <p:spPr>
          <a:xfrm>
            <a:off x="857328" y="4208665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componentWillUnmount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0469D2C0-3F71-BB40-803B-BCAEA75CF2ED}"/>
              </a:ext>
            </a:extLst>
          </p:cNvPr>
          <p:cNvCxnSpPr>
            <a:cxnSpLocks/>
          </p:cNvCxnSpPr>
          <p:nvPr/>
        </p:nvCxnSpPr>
        <p:spPr>
          <a:xfrm>
            <a:off x="2361782" y="3896903"/>
            <a:ext cx="0" cy="28212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7593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Seiteneffekten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useEffect</a:t>
            </a:r>
            <a:r>
              <a:rPr lang="de-DE" dirty="0"/>
              <a:t>: Seiteneffekte in Funktionskomponenten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Bedingte Ausführung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Ohne 2. Parameter wird Hook u.U. in Endlosschleife ausgeführt 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95EE839-1F38-394A-889B-ABFCA3F5D971}"/>
              </a:ext>
            </a:extLst>
          </p:cNvPr>
          <p:cNvSpPr txBox="1"/>
          <p:nvPr/>
        </p:nvSpPr>
        <p:spPr>
          <a:xfrm>
            <a:off x="385073" y="2415620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ChatApi.subscribe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props.apiKey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disconnectFromApi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[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props.apiKey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&lt;div&gt;&lt;h1&gt;Chat&lt;/h1&gt;...&lt;/div&gt;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384927-8B92-0346-BE6F-2820242C809D}"/>
              </a:ext>
            </a:extLst>
          </p:cNvPr>
          <p:cNvSpPr/>
          <p:nvPr/>
        </p:nvSpPr>
        <p:spPr>
          <a:xfrm>
            <a:off x="3048000" y="4111099"/>
            <a:ext cx="5690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Ersetzt Property-Vergleich in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componentDidUpdate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6018938-329A-AA40-97ED-070B59C6733F}"/>
              </a:ext>
            </a:extLst>
          </p:cNvPr>
          <p:cNvCxnSpPr>
            <a:cxnSpLocks/>
          </p:cNvCxnSpPr>
          <p:nvPr/>
        </p:nvCxnSpPr>
        <p:spPr>
          <a:xfrm flipH="1" flipV="1">
            <a:off x="3048000" y="4280376"/>
            <a:ext cx="400128" cy="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0756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</p:spTree>
    <p:extLst>
      <p:ext uri="{BB962C8B-B14F-4D97-AF65-F5344CB8AC3E}">
        <p14:creationId xmlns:p14="http://schemas.microsoft.com/office/powerpoint/2010/main" val="33969549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e.which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keyCode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13)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onKeyPress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onEnterHandler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52586328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6554973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</a:t>
            </a:r>
            <a:r>
              <a:rPr lang="de-DE" b="0" dirty="0">
                <a:solidFill>
                  <a:srgbClr val="36544F"/>
                </a:solidFill>
              </a:rPr>
              <a:t> 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Handler für Input-Felder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46973" y="2122218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initialValue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onEnter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Verwendung: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LoginDialog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useFormInput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ChatApi.login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{...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...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5090916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227033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",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Alle Hooks können in Custom Hooks verwendet werden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550706"/>
            <a:ext cx="9906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useEffect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readData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(`http://localhost:9000/${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}`);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readData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679337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Eigene Hooks sind möglich </a:t>
            </a:r>
            <a:r>
              <a:rPr lang="de-DE" b="0" dirty="0">
                <a:solidFill>
                  <a:srgbClr val="36544F"/>
                </a:solidFill>
              </a:rPr>
              <a:t>und können wiederverwendet werden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Beispiel: Generischer "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hook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810800D-93D9-EE4C-BDDD-45BCA7AAA6E2}"/>
              </a:ext>
            </a:extLst>
          </p:cNvPr>
          <p:cNvSpPr txBox="1"/>
          <p:nvPr/>
        </p:nvSpPr>
        <p:spPr>
          <a:xfrm>
            <a:off x="385073" y="2630218"/>
            <a:ext cx="990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initialData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Verwendung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Dashboard(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UsersViewer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41561805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71589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36493EE-CB1E-A54E-942A-AACAE203A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366067"/>
            <a:ext cx="7889774" cy="4879033"/>
          </a:xfrm>
          <a:prstGeom prst="rect">
            <a:avLst/>
          </a:prstGeom>
          <a:ln w="22225">
            <a:solidFill>
              <a:srgbClr val="025249"/>
            </a:solidFill>
          </a:ln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471773"/>
            <a:ext cx="9906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github.com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nilshartmann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-chat-</a:t>
            </a:r>
            <a:r>
              <a:rPr lang="de-DE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example</a:t>
            </a:r>
            <a:endParaRPr lang="de-DE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dirty="0">
                <a:solidFill>
                  <a:srgbClr val="36544F"/>
                </a:solidFill>
              </a:rPr>
              <a:t>Zunächst:</a:t>
            </a:r>
          </a:p>
          <a:p>
            <a:pPr lvl="1"/>
            <a:r>
              <a:rPr lang="de-DE" dirty="0"/>
              <a:t>Hooks sind "</a:t>
            </a:r>
            <a:r>
              <a:rPr lang="de-DE" dirty="0" err="1"/>
              <a:t>opt</a:t>
            </a:r>
            <a:r>
              <a:rPr lang="de-DE" dirty="0"/>
              <a:t>-in"</a:t>
            </a:r>
          </a:p>
          <a:p>
            <a:pPr lvl="1"/>
            <a:r>
              <a:rPr lang="de-DE" dirty="0">
                <a:solidFill>
                  <a:srgbClr val="36544F"/>
                </a:solidFill>
              </a:rPr>
              <a:t>Hooks sind abwärtskompatibel  </a:t>
            </a:r>
          </a:p>
          <a:p>
            <a:pPr lvl="1"/>
            <a:r>
              <a:rPr lang="de-DE" dirty="0"/>
              <a:t>Eingeführt in Minor-Version (!)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667301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79691D-F60B-C248-87D3-123C7515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75DE309-F68F-D84E-89CE-F29261E500C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>
                <a:solidFill>
                  <a:srgbClr val="36544F"/>
                </a:solidFill>
              </a:rPr>
              <a:t>Müssen wir jetzt alle Hooks verwenden? 😱</a:t>
            </a:r>
          </a:p>
          <a:p>
            <a:r>
              <a:rPr lang="de-DE" dirty="0">
                <a:solidFill>
                  <a:srgbClr val="36544F"/>
                </a:solidFill>
              </a:rPr>
              <a:t>Was ist mit unseren Klassen? 😱</a:t>
            </a:r>
          </a:p>
          <a:p>
            <a:r>
              <a:rPr lang="de-DE" dirty="0"/>
              <a:t>...also: keine Panik! </a:t>
            </a:r>
            <a:r>
              <a:rPr lang="de-DE" dirty="0" err="1"/>
              <a:t>React</a:t>
            </a:r>
            <a:r>
              <a:rPr lang="de-DE" dirty="0"/>
              <a:t> bleibt stabil! ☺️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079B589-A0BF-AB42-968F-8E492F2F2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2095" y="2523163"/>
            <a:ext cx="6861810" cy="39210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C1EF9AD-1006-9F48-BB08-7C93EB703E37}"/>
              </a:ext>
            </a:extLst>
          </p:cNvPr>
          <p:cNvSpPr/>
          <p:nvPr/>
        </p:nvSpPr>
        <p:spPr>
          <a:xfrm>
            <a:off x="-216916" y="6444197"/>
            <a:ext cx="86974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reactjs.org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docs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  <a:r>
              <a:rPr lang="de-DE" sz="1400" dirty="0" err="1">
                <a:solidFill>
                  <a:srgbClr val="1778B8"/>
                </a:solidFill>
              </a:rPr>
              <a:t>hooks-intro.html#gradual-adoption-strategy</a:t>
            </a:r>
            <a:endParaRPr lang="de-DE" sz="1400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84981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95617" y="3336183"/>
            <a:ext cx="76335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16.6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566198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 kann das Rendern von Komponenten unterbrechen, während (asynchron) Daten geladen werden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Funktioniert aktuell (nur) für Code Splitting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Fallback</a:t>
            </a:r>
            <a:r>
              <a:rPr lang="de-DE" dirty="0"/>
              <a:t> Komponente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67814C5-2A7B-7A44-9D0C-226F96210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792" y="1896175"/>
            <a:ext cx="5594481" cy="4694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2720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Netzwerk </a:t>
            </a:r>
            <a:r>
              <a:rPr lang="de-DE" dirty="0" err="1"/>
              <a:t>Requests</a:t>
            </a:r>
            <a:br>
              <a:rPr lang="de-DE" dirty="0"/>
            </a:br>
            <a:r>
              <a:rPr lang="de-DE" sz="1800" b="0" dirty="0">
                <a:solidFill>
                  <a:srgbClr val="1778B8"/>
                </a:solidFill>
              </a:rPr>
              <a:t>http://localhost:9080/?</a:t>
            </a:r>
            <a:r>
              <a:rPr lang="de-DE" sz="1800" b="0" dirty="0" err="1">
                <a:solidFill>
                  <a:srgbClr val="1778B8"/>
                </a:solidFill>
              </a:rPr>
              <a:t>delay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35D890-93E9-5D45-867C-812BD1F31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1157" y="1807042"/>
            <a:ext cx="5371607" cy="491956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3518DEC-2727-0342-92AB-A72130169CFD}"/>
              </a:ext>
            </a:extLst>
          </p:cNvPr>
          <p:cNvSpPr/>
          <p:nvPr/>
        </p:nvSpPr>
        <p:spPr>
          <a:xfrm>
            <a:off x="2003729" y="5740842"/>
            <a:ext cx="1963972" cy="779228"/>
          </a:xfrm>
          <a:prstGeom prst="ellipse">
            <a:avLst/>
          </a:prstGeom>
          <a:noFill/>
          <a:ln>
            <a:solidFill>
              <a:srgbClr val="9E60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400"/>
          </a:p>
        </p:txBody>
      </p:sp>
    </p:spTree>
    <p:extLst>
      <p:ext uri="{BB962C8B-B14F-4D97-AF65-F5344CB8AC3E}">
        <p14:creationId xmlns:p14="http://schemas.microsoft.com/office/powerpoint/2010/main" val="12329521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[16.6]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5941957" y="368989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4487314" y="3471810"/>
            <a:ext cx="4228465" cy="206608"/>
            <a:chOff x="4487314" y="3471810"/>
            <a:chExt cx="4228465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5779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87314" y="3471810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87314" y="3678418"/>
              <a:ext cx="4228300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86325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 Komponente an [16.6]</a:t>
            </a:r>
          </a:p>
          <a:p>
            <a:r>
              <a:rPr lang="de-DE" b="0" dirty="0">
                <a:solidFill>
                  <a:srgbClr val="36544F"/>
                </a:solidFill>
              </a:rPr>
              <a:t>Bis Komponente geladen ist, wird Spinner o.ä. angezeigt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B32D5AE-39CB-454C-A537-1A126347B5AC}"/>
              </a:ext>
            </a:extLst>
          </p:cNvPr>
          <p:cNvSpPr txBox="1"/>
          <p:nvPr/>
        </p:nvSpPr>
        <p:spPr>
          <a:xfrm>
            <a:off x="566782" y="3024176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={&lt;h1&gt;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...&lt;/h1&gt;}&gt;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more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&lt;/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7896562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 [16.x ~</a:t>
            </a:r>
            <a:r>
              <a:rPr lang="de-DE" dirty="0" err="1"/>
              <a:t>mid</a:t>
            </a:r>
            <a:r>
              <a:rPr lang="de-DE" dirty="0"/>
              <a:t> 2019]: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for</a:t>
            </a:r>
            <a:r>
              <a:rPr lang="de-DE" b="0" dirty="0">
                <a:solidFill>
                  <a:srgbClr val="36544F"/>
                </a:solidFill>
              </a:rPr>
              <a:t> 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i="1" dirty="0">
                <a:solidFill>
                  <a:srgbClr val="36544F"/>
                </a:solidFill>
              </a:rPr>
              <a:t>Alle gezeigten Beispiele verwenden </a:t>
            </a:r>
            <a:r>
              <a:rPr lang="de-DE" b="0" i="1" dirty="0" err="1">
                <a:solidFill>
                  <a:srgbClr val="36544F"/>
                </a:solidFill>
              </a:rPr>
              <a:t>unstable</a:t>
            </a:r>
            <a:r>
              <a:rPr lang="de-DE" b="0" i="1" dirty="0">
                <a:solidFill>
                  <a:srgbClr val="36544F"/>
                </a:solidFill>
              </a:rPr>
              <a:t> API!!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AE7D16A-2FF0-D744-B8FE-0E1A709E93C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9579640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Daten laden mit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/>
              <a:t>REST Aufrufe mit </a:t>
            </a:r>
            <a:r>
              <a:rPr lang="de-DE" b="0" dirty="0" err="1"/>
              <a:t>fetch</a:t>
            </a:r>
            <a:endParaRPr lang="de-DE" b="0" dirty="0"/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D6358C-889B-2145-ACDA-60BE3379F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50" y="1463923"/>
            <a:ext cx="5138049" cy="512721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04C1066-E8C6-4E4C-B855-06020BAC77F3}"/>
              </a:ext>
            </a:extLst>
          </p:cNvPr>
          <p:cNvSpPr/>
          <p:nvPr/>
        </p:nvSpPr>
        <p:spPr>
          <a:xfrm>
            <a:off x="725951" y="2631304"/>
            <a:ext cx="1013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19EF0C8-8717-704E-90B9-9B1E68B98C23}"/>
              </a:ext>
            </a:extLst>
          </p:cNvPr>
          <p:cNvSpPr/>
          <p:nvPr/>
        </p:nvSpPr>
        <p:spPr>
          <a:xfrm>
            <a:off x="675151" y="4778482"/>
            <a:ext cx="11067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api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5DFE2F27-F45F-364B-9BDA-34C3B1B727C0}"/>
              </a:ext>
            </a:extLst>
          </p:cNvPr>
          <p:cNvCxnSpPr>
            <a:cxnSpLocks/>
          </p:cNvCxnSpPr>
          <p:nvPr/>
        </p:nvCxnSpPr>
        <p:spPr>
          <a:xfrm flipH="1">
            <a:off x="1781910" y="4947759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074CCCE4-220E-4046-9B12-76F558193432}"/>
              </a:ext>
            </a:extLst>
          </p:cNvPr>
          <p:cNvCxnSpPr>
            <a:cxnSpLocks/>
          </p:cNvCxnSpPr>
          <p:nvPr/>
        </p:nvCxnSpPr>
        <p:spPr>
          <a:xfrm flipV="1">
            <a:off x="10837009" y="3821636"/>
            <a:ext cx="0" cy="20660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A0165B7F-1D68-054A-91BC-B5230D717F33}"/>
              </a:ext>
            </a:extLst>
          </p:cNvPr>
          <p:cNvCxnSpPr>
            <a:cxnSpLocks/>
          </p:cNvCxnSpPr>
          <p:nvPr/>
        </p:nvCxnSpPr>
        <p:spPr>
          <a:xfrm flipH="1">
            <a:off x="1781910" y="2821618"/>
            <a:ext cx="65649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A5D587-5606-034E-A657-8CBC2E0CC258}"/>
              </a:ext>
            </a:extLst>
          </p:cNvPr>
          <p:cNvSpPr txBox="1"/>
          <p:nvPr/>
        </p:nvSpPr>
        <p:spPr>
          <a:xfrm>
            <a:off x="8509000" y="7951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63582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Functions</a:t>
            </a:r>
            <a:r>
              <a:rPr lang="de-DE" dirty="0"/>
              <a:t> </a:t>
            </a:r>
            <a:r>
              <a:rPr lang="de-DE" dirty="0" err="1"/>
              <a:t>everywhere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538718" y="3797848"/>
            <a:ext cx="482856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4426253" y="3073715"/>
            <a:ext cx="105349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6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</a:t>
            </a:r>
            <a:r>
              <a:rPr lang="de-DE" sz="3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8</a:t>
            </a:r>
            <a:endParaRPr lang="de-DE" sz="2800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7556192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r>
              <a:rPr lang="de-DE" dirty="0"/>
              <a:t> - 1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3AD812-069D-2A40-A502-E10A190FC2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r>
              <a:rPr lang="de-DE" dirty="0"/>
              <a:t>Daten laden mit </a:t>
            </a:r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Beim Rendern wird eine Funktion aufgerufen die Daten liefert – oder auch nicht, dann wird Rendern </a:t>
            </a:r>
            <a:r>
              <a:rPr lang="de-DE" b="1" dirty="0">
                <a:solidFill>
                  <a:srgbClr val="36544F"/>
                </a:solidFill>
              </a:rPr>
              <a:t>pausiert</a:t>
            </a:r>
          </a:p>
          <a:p>
            <a:pPr lvl="1"/>
            <a:r>
              <a:rPr lang="de-DE" dirty="0"/>
              <a:t>Sobald die Funktion (später) Daten liefert, wird die Komponente gerendert</a:t>
            </a:r>
          </a:p>
          <a:p>
            <a:pPr lvl="1"/>
            <a:r>
              <a:rPr lang="de-DE" dirty="0"/>
              <a:t>Daten werden aus </a:t>
            </a:r>
            <a:r>
              <a:rPr lang="de-DE" dirty="0" err="1"/>
              <a:t>react</a:t>
            </a:r>
            <a:r>
              <a:rPr lang="de-DE" dirty="0"/>
              <a:t>-cache kommen (unstabile API zurzeit)</a:t>
            </a:r>
          </a:p>
          <a:p>
            <a:pPr lvl="1"/>
            <a:endParaRPr lang="de-DE" b="0" dirty="0"/>
          </a:p>
          <a:p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89F43519-A3C0-0E43-AB33-EB948D25B880}"/>
              </a:ext>
            </a:extLst>
          </p:cNvPr>
          <p:cNvSpPr txBox="1"/>
          <p:nvPr/>
        </p:nvSpPr>
        <p:spPr>
          <a:xfrm>
            <a:off x="770147" y="3569782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LogsView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LogsResource.read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 // kehrt nur mit Daten zurück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&lt;div&gt; ...geladene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logs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hier anzeigen... &lt;/div&gt;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3458412-7BA8-4147-80AA-D87D83F79556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2453464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46352F-12DB-694F-AD40-927AF8CF5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Suspense</a:t>
            </a:r>
            <a:r>
              <a:rPr lang="de-DE" dirty="0"/>
              <a:t> auf dem Server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AFE4203-617F-C749-BD78-2B2358FD5713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7C174EC-C9EC-AF4F-978D-64F9D57DC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148" y="2440789"/>
            <a:ext cx="7907704" cy="2469878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701D93F-9A9E-F749-8542-DAB392127A04}"/>
              </a:ext>
            </a:extLst>
          </p:cNvPr>
          <p:cNvSpPr txBox="1"/>
          <p:nvPr/>
        </p:nvSpPr>
        <p:spPr>
          <a:xfrm>
            <a:off x="2980267" y="4910667"/>
            <a:ext cx="6062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reactjs.org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2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blog</a:t>
            </a:r>
            <a:r>
              <a:rPr lang="de-DE" sz="1200" dirty="0">
                <a:solidFill>
                  <a:srgbClr val="1778B8"/>
                </a:solidFill>
                <a:latin typeface="Source Sans Pro" panose="020B0503030403020204" pitchFamily="34" charset="77"/>
              </a:rPr>
              <a:t>/2018/11/27/react-16-roadmap.html#suspense-for-server-rendering</a:t>
            </a:r>
          </a:p>
        </p:txBody>
      </p:sp>
    </p:spTree>
    <p:extLst>
      <p:ext uri="{BB962C8B-B14F-4D97-AF65-F5344CB8AC3E}">
        <p14:creationId xmlns:p14="http://schemas.microsoft.com/office/powerpoint/2010/main" val="158917156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52467" y="4610648"/>
            <a:ext cx="980108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Rendering</a:t>
            </a:r>
            <a:endParaRPr lang="de-DE" sz="11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34FE32C-66B4-A145-A59A-FF941BAE526E}"/>
              </a:ext>
            </a:extLst>
          </p:cNvPr>
          <p:cNvSpPr/>
          <p:nvPr/>
        </p:nvSpPr>
        <p:spPr>
          <a:xfrm>
            <a:off x="4495617" y="4148983"/>
            <a:ext cx="760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</a:rPr>
              <a:t>16.x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1655AFA-BCAC-B54C-B904-7952B0680FB6}"/>
              </a:ext>
            </a:extLst>
          </p:cNvPr>
          <p:cNvSpPr/>
          <p:nvPr/>
        </p:nvSpPr>
        <p:spPr>
          <a:xfrm>
            <a:off x="5177184" y="4041262"/>
            <a:ext cx="105028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600" b="1" dirty="0" err="1">
                <a:solidFill>
                  <a:srgbClr val="FB8E20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1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!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6803574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8CF6A1B-B59C-4245-800C-83B564E47CAE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9818991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94063B4-9948-9C45-9493-10B177E7DB0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6214850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Time </a:t>
            </a:r>
            <a:r>
              <a:rPr lang="de-DE" dirty="0" err="1"/>
              <a:t>Slicing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 Nutzung von CPU Zeiten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Komponenten können vor-gerendert werden, ohne sofort sichtbar zu sein</a:t>
            </a:r>
          </a:p>
          <a:p>
            <a:pPr lvl="1"/>
            <a:r>
              <a:rPr lang="de-DE" dirty="0"/>
              <a:t>Ohne Nachteile für sichtbare Komponenten (Performance)</a:t>
            </a:r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Besseres Umgehen mit IO</a:t>
            </a:r>
          </a:p>
          <a:p>
            <a:pPr lvl="1"/>
            <a:r>
              <a:rPr lang="de-DE" dirty="0"/>
              <a:t>Einheitliche API für das Arbeiten mit asynchronen Daten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Pausieren des Renderns von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</a:rPr>
              <a:t>einem Teil </a:t>
            </a:r>
            <a:r>
              <a:rPr lang="de-DE" b="0" dirty="0">
                <a:solidFill>
                  <a:srgbClr val="36544F"/>
                </a:solidFill>
              </a:rPr>
              <a:t>der Komponenten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2629215-4F91-1C45-9700-7CD71563D645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10923099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Concurrent</a:t>
            </a:r>
            <a:r>
              <a:rPr lang="de-DE" dirty="0"/>
              <a:t> Mode [16.7]</a:t>
            </a:r>
          </a:p>
          <a:p>
            <a:pPr lvl="1"/>
            <a:r>
              <a:rPr lang="de-DE" dirty="0" err="1"/>
              <a:t>Concurrent</a:t>
            </a:r>
            <a:r>
              <a:rPr lang="de-DE" dirty="0"/>
              <a:t> Mode muss explizit eingeschaltet werden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7DB68B7-95A7-E243-AB75-2582489E44CB}"/>
              </a:ext>
            </a:extLst>
          </p:cNvPr>
          <p:cNvSpPr txBox="1"/>
          <p:nvPr/>
        </p:nvSpPr>
        <p:spPr>
          <a:xfrm>
            <a:off x="566947" y="3429000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document.getElementById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("...");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ReactDOM.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unstable_createRoot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root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&lt;App /&gt;,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container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408FD18-65E1-2D47-8E05-2645A2E6D838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895470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r>
              <a:rPr lang="de-DE" dirty="0"/>
              <a:t> mit </a:t>
            </a:r>
            <a:r>
              <a:rPr lang="de-DE" dirty="0" err="1"/>
              <a:t>Concurrent</a:t>
            </a:r>
            <a:r>
              <a:rPr lang="de-DE" dirty="0"/>
              <a:t> Mode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Scheduler: </a:t>
            </a:r>
            <a:r>
              <a:rPr lang="de-DE" b="0" dirty="0">
                <a:solidFill>
                  <a:srgbClr val="36544F"/>
                </a:solidFill>
              </a:rPr>
              <a:t>Erlaubt es, Aktionen zu priorisieren</a:t>
            </a:r>
          </a:p>
          <a:p>
            <a:r>
              <a:rPr lang="de-DE" b="0" dirty="0">
                <a:solidFill>
                  <a:srgbClr val="36544F"/>
                </a:solidFill>
              </a:rPr>
              <a:t>"Unwichtige" Aktionen niedriger priorisieren (z.B. Grafik aktualisieren)</a:t>
            </a:r>
          </a:p>
          <a:p>
            <a:r>
              <a:rPr lang="de-DE" b="0" dirty="0">
                <a:solidFill>
                  <a:srgbClr val="36544F"/>
                </a:solidFill>
              </a:rPr>
              <a:t>Wichtige Aktionen (z.B. User-Interaktion) bleiben dadurch flüssig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354F6F-F424-1E42-93F1-D34061BDDCE0}"/>
              </a:ext>
            </a:extLst>
          </p:cNvPr>
          <p:cNvSpPr txBox="1"/>
          <p:nvPr/>
        </p:nvSpPr>
        <p:spPr>
          <a:xfrm>
            <a:off x="8509000" y="0"/>
            <a:ext cx="1397000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 err="1">
                <a:solidFill>
                  <a:srgbClr val="D4EBE9"/>
                </a:solidFill>
              </a:rPr>
              <a:t>unstable</a:t>
            </a:r>
            <a:r>
              <a:rPr lang="de-DE" dirty="0">
                <a:solidFill>
                  <a:srgbClr val="D4EBE9"/>
                </a:solidFill>
              </a:rPr>
              <a:t> </a:t>
            </a:r>
            <a:r>
              <a:rPr lang="de-DE" dirty="0" err="1">
                <a:solidFill>
                  <a:srgbClr val="D4EBE9"/>
                </a:solidFill>
              </a:rPr>
              <a:t>api</a:t>
            </a:r>
            <a:r>
              <a:rPr lang="de-DE" dirty="0">
                <a:solidFill>
                  <a:srgbClr val="D4EBE9"/>
                </a:solidFill>
              </a:rPr>
              <a:t>!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EE8C6FB-D17B-214C-980B-9CDBAA03E147}"/>
              </a:ext>
            </a:extLst>
          </p:cNvPr>
          <p:cNvSpPr txBox="1"/>
          <p:nvPr/>
        </p:nvSpPr>
        <p:spPr>
          <a:xfrm>
            <a:off x="566947" y="2653511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unstable_LowPriority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unstable_runWithPriority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unstable_scheduleCallback</a:t>
            </a:r>
            <a:endParaRPr lang="de-DE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scheduler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deferLoadUnimportantData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unstable_runWithPriority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unstable_LowPriority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unstable_scheduleCallback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loadUnimportantData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5713855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 – </a:t>
            </a:r>
            <a:r>
              <a:rPr lang="de-DE" dirty="0" err="1"/>
              <a:t>Suspense</a:t>
            </a:r>
            <a:r>
              <a:rPr lang="de-DE" dirty="0"/>
              <a:t> &amp; </a:t>
            </a:r>
            <a:r>
              <a:rPr lang="de-DE" dirty="0" err="1"/>
              <a:t>Concurrent</a:t>
            </a:r>
            <a:r>
              <a:rPr lang="de-DE" dirty="0"/>
              <a:t> Rendering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567954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600" dirty="0"/>
              <a:t>Ab </a:t>
            </a:r>
            <a:r>
              <a:rPr lang="de-DE" sz="2600" dirty="0" err="1"/>
              <a:t>React</a:t>
            </a:r>
            <a:r>
              <a:rPr lang="de-DE" sz="2600" dirty="0"/>
              <a:t> 16.x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Hooks (stabil seit 16.8)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Funktionale Komponenten auch mit State, </a:t>
            </a:r>
            <a:r>
              <a:rPr lang="de-DE" dirty="0" err="1"/>
              <a:t>Lifecycle</a:t>
            </a:r>
            <a:r>
              <a:rPr lang="de-DE" dirty="0"/>
              <a:t> </a:t>
            </a:r>
            <a:r>
              <a:rPr lang="de-DE" dirty="0" err="1"/>
              <a:t>etc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Suspense</a:t>
            </a:r>
            <a:endParaRPr lang="de-DE" dirty="0"/>
          </a:p>
          <a:p>
            <a:pPr lvl="2">
              <a:lnSpc>
                <a:spcPct val="120000"/>
              </a:lnSpc>
            </a:pPr>
            <a:r>
              <a:rPr lang="de-DE" dirty="0"/>
              <a:t>Kann das Rendern eines Teils der Hierarchie unterbrechen und später fortsetzen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Funktioniert stabil für </a:t>
            </a: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Loading</a:t>
            </a:r>
            <a:r>
              <a:rPr lang="de-DE" dirty="0"/>
              <a:t> von Komponenten (ab 16.6)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Zum Laden von Daten noch </a:t>
            </a:r>
            <a:r>
              <a:rPr lang="de-DE" dirty="0" err="1"/>
              <a:t>unstable</a:t>
            </a:r>
            <a:endParaRPr lang="de-DE" dirty="0"/>
          </a:p>
          <a:p>
            <a:pPr lvl="1">
              <a:lnSpc>
                <a:spcPct val="120000"/>
              </a:lnSpc>
            </a:pPr>
            <a:r>
              <a:rPr lang="de-DE" dirty="0" err="1"/>
              <a:t>Concurrent</a:t>
            </a:r>
            <a:r>
              <a:rPr lang="de-DE" dirty="0"/>
              <a:t> Mode (</a:t>
            </a:r>
            <a:r>
              <a:rPr lang="de-DE" dirty="0" err="1"/>
              <a:t>unstable</a:t>
            </a:r>
            <a:r>
              <a:rPr lang="de-DE" dirty="0"/>
              <a:t>)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Erlaubt es </a:t>
            </a:r>
            <a:r>
              <a:rPr lang="de-DE" dirty="0" err="1"/>
              <a:t>React</a:t>
            </a:r>
            <a:r>
              <a:rPr lang="de-DE" dirty="0"/>
              <a:t>, verschiedene </a:t>
            </a:r>
            <a:r>
              <a:rPr lang="de-DE" dirty="0" err="1"/>
              <a:t>Render</a:t>
            </a:r>
            <a:r>
              <a:rPr lang="de-DE" dirty="0"/>
              <a:t> Vorgänge unterschiedlich zu priorisieren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Cache API (</a:t>
            </a:r>
            <a:r>
              <a:rPr lang="de-DE" dirty="0" err="1"/>
              <a:t>unstable</a:t>
            </a:r>
            <a:r>
              <a:rPr lang="de-DE" dirty="0"/>
              <a:t>) 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Neue Möglichkeit, Daten für </a:t>
            </a:r>
            <a:r>
              <a:rPr lang="de-DE" dirty="0" err="1"/>
              <a:t>React</a:t>
            </a:r>
            <a:r>
              <a:rPr lang="de-DE" dirty="0"/>
              <a:t> zu laden</a:t>
            </a:r>
          </a:p>
          <a:p>
            <a:pPr lvl="2">
              <a:lnSpc>
                <a:spcPct val="120000"/>
              </a:lnSpc>
            </a:pPr>
            <a:r>
              <a:rPr lang="de-DE" dirty="0"/>
              <a:t>Sieht synchron aus, blockiert aber (trotzdem) nicht</a:t>
            </a:r>
          </a:p>
        </p:txBody>
      </p:sp>
    </p:spTree>
    <p:extLst>
      <p:ext uri="{BB962C8B-B14F-4D97-AF65-F5344CB8AC3E}">
        <p14:creationId xmlns:p14="http://schemas.microsoft.com/office/powerpoint/2010/main" val="103722988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382172" y="1861666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0A20EF12-2954-5D4F-9238-85835312D60F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7714761-7C53-AC4E-AEA1-8A5B405A64FF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882D98B-B6E1-5445-BAC8-EF45D3B394F9}"/>
              </a:ext>
            </a:extLst>
          </p:cNvPr>
          <p:cNvSpPr/>
          <p:nvPr/>
        </p:nvSpPr>
        <p:spPr>
          <a:xfrm>
            <a:off x="1987408" y="3571581"/>
            <a:ext cx="5537848" cy="51646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bit.ly</a:t>
            </a:r>
            <a:r>
              <a:rPr lang="de-DE" sz="2000" b="1" dirty="0">
                <a:solidFill>
                  <a:srgbClr val="36544F"/>
                </a:solidFill>
              </a:rPr>
              <a:t>/md-dev-days-react-2019</a:t>
            </a: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6014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</a:t>
            </a:r>
            <a:endParaRPr lang="de-DE" b="0" dirty="0"/>
          </a:p>
        </p:txBody>
      </p:sp>
    </p:spTree>
    <p:extLst>
      <p:ext uri="{BB962C8B-B14F-4D97-AF65-F5344CB8AC3E}">
        <p14:creationId xmlns:p14="http://schemas.microsoft.com/office/powerpoint/2010/main" val="2602551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Hooks: </a:t>
            </a:r>
            <a:r>
              <a:rPr lang="de-DE" b="0" dirty="0">
                <a:solidFill>
                  <a:srgbClr val="36544F"/>
                </a:solidFill>
              </a:rPr>
              <a:t>State,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etc</a:t>
            </a:r>
            <a:r>
              <a:rPr lang="de-DE" b="0" dirty="0">
                <a:solidFill>
                  <a:srgbClr val="36544F"/>
                </a:solidFill>
              </a:rPr>
              <a:t> auch in Funktionskomponenten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Motivation:</a:t>
            </a:r>
          </a:p>
          <a:p>
            <a:pPr lvl="1"/>
            <a:r>
              <a:rPr lang="de-DE" dirty="0"/>
              <a:t>Bessere Wiederverwendbarkeit von Code</a:t>
            </a:r>
          </a:p>
          <a:p>
            <a:pPr lvl="1"/>
            <a:r>
              <a:rPr lang="de-DE" dirty="0"/>
              <a:t>Logik in Klassen nicht immer einfach verständlich (</a:t>
            </a:r>
            <a:r>
              <a:rPr lang="de-DE" dirty="0" err="1"/>
              <a:t>insb</a:t>
            </a:r>
            <a:r>
              <a:rPr lang="de-DE" dirty="0"/>
              <a:t> </a:t>
            </a:r>
            <a:r>
              <a:rPr lang="de-DE" dirty="0" err="1"/>
              <a:t>Lifecycles</a:t>
            </a:r>
            <a:r>
              <a:rPr lang="de-DE" dirty="0"/>
              <a:t>)</a:t>
            </a:r>
          </a:p>
          <a:p>
            <a:pPr lvl="2"/>
            <a:r>
              <a:rPr lang="de-DE" dirty="0"/>
              <a:t>Durch </a:t>
            </a:r>
            <a:r>
              <a:rPr lang="de-DE" dirty="0" err="1"/>
              <a:t>Concurrent</a:t>
            </a:r>
            <a:r>
              <a:rPr lang="de-DE" dirty="0"/>
              <a:t> Rendering noch problematischer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Hooks sind reguläre Funktionen, aber...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mit "</a:t>
            </a:r>
            <a:r>
              <a:rPr lang="de-DE" b="0" dirty="0" err="1"/>
              <a:t>use</a:t>
            </a:r>
            <a:r>
              <a:rPr lang="de-DE" b="0" dirty="0"/>
              <a:t>" beginnen</a:t>
            </a:r>
          </a:p>
          <a:p>
            <a:pPr lvl="1"/>
            <a:r>
              <a:rPr lang="de-DE" b="1" dirty="0"/>
              <a:t>müssen</a:t>
            </a:r>
            <a:r>
              <a:rPr lang="de-DE" b="0" dirty="0"/>
              <a:t> am Anfang einer Komponente stehen</a:t>
            </a:r>
          </a:p>
          <a:p>
            <a:pPr lvl="1"/>
            <a:r>
              <a:rPr lang="de-DE" dirty="0"/>
              <a:t>nur in Funktionskomponenten</a:t>
            </a:r>
          </a:p>
        </p:txBody>
      </p:sp>
    </p:spTree>
    <p:extLst>
      <p:ext uri="{BB962C8B-B14F-4D97-AF65-F5344CB8AC3E}">
        <p14:creationId xmlns:p14="http://schemas.microsoft.com/office/powerpoint/2010/main" val="2135503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4018</Words>
  <Application>Microsoft Macintosh PowerPoint</Application>
  <PresentationFormat>A4-Papier (210 x 297 mm)</PresentationFormat>
  <Paragraphs>910</Paragraphs>
  <Slides>69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69</vt:i4>
      </vt:variant>
    </vt:vector>
  </HeadingPairs>
  <TitlesOfParts>
    <vt:vector size="80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Magdeburger Developer Days | Mai 2019 | @nilshartmann</vt:lpstr>
      <vt:lpstr>PowerPoint-Präsentation</vt:lpstr>
      <vt:lpstr>PowerPoint-Präsentation</vt:lpstr>
      <vt:lpstr>Roadmap 2019 und Agenda heute</vt:lpstr>
      <vt:lpstr>Ein Beispiel...</vt:lpstr>
      <vt:lpstr>Functions everywhere</vt:lpstr>
      <vt:lpstr>Hintergrund</vt:lpstr>
      <vt:lpstr>Hintergrund</vt:lpstr>
      <vt:lpstr>Hintergrund</vt:lpstr>
      <vt:lpstr>useContext Hook</vt:lpstr>
      <vt:lpstr>useContext Hook</vt:lpstr>
      <vt:lpstr>useContext Hook</vt:lpstr>
      <vt:lpstr>useContext Hook</vt:lpstr>
      <vt:lpstr>useContext Hook</vt:lpstr>
      <vt:lpstr>useState Hook</vt:lpstr>
      <vt:lpstr>useState Hook</vt:lpstr>
      <vt:lpstr>useState Hook</vt:lpstr>
      <vt:lpstr>useState Hook</vt:lpstr>
      <vt:lpstr>useState Hook</vt:lpstr>
      <vt:lpstr>useState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Arbeiten mit Seiteneffekten</vt:lpstr>
      <vt:lpstr>Custom Hooks</vt:lpstr>
      <vt:lpstr>Custom Hooks</vt:lpstr>
      <vt:lpstr>Custom Hooks</vt:lpstr>
      <vt:lpstr>Custom Hooks</vt:lpstr>
      <vt:lpstr>Custom Hooks</vt:lpstr>
      <vt:lpstr>Custom Hooks</vt:lpstr>
      <vt:lpstr>Custom Hooks</vt:lpstr>
      <vt:lpstr>Hooks</vt:lpstr>
      <vt:lpstr>Hooks</vt:lpstr>
      <vt:lpstr>Hooks</vt:lpstr>
      <vt:lpstr>Rendern unterbrechen</vt:lpstr>
      <vt:lpstr>Suspense</vt:lpstr>
      <vt:lpstr>Demo: Lazy und Suspense</vt:lpstr>
      <vt:lpstr>Demo: Lazy und Suspense</vt:lpstr>
      <vt:lpstr>suspense</vt:lpstr>
      <vt:lpstr>suspense</vt:lpstr>
      <vt:lpstr>Suspense</vt:lpstr>
      <vt:lpstr>Beispiel: Daten laden mit Suspense</vt:lpstr>
      <vt:lpstr>Daten laden mit Suspense - 1</vt:lpstr>
      <vt:lpstr>Ausblick: Suspense auf dem Server</vt:lpstr>
      <vt:lpstr>Ausblick</vt:lpstr>
      <vt:lpstr>concurrent Rendering</vt:lpstr>
      <vt:lpstr>concurrent Rendering</vt:lpstr>
      <vt:lpstr>concurrent Rendering</vt:lpstr>
      <vt:lpstr>Concurrent Mode</vt:lpstr>
      <vt:lpstr>suspense mit Concurrent Mode</vt:lpstr>
      <vt:lpstr>Zusammenfassung – Suspense &amp; Concurrent Rendering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865</cp:revision>
  <cp:lastPrinted>2019-05-19T16:49:13Z</cp:lastPrinted>
  <dcterms:created xsi:type="dcterms:W3CDTF">2016-03-28T15:59:53Z</dcterms:created>
  <dcterms:modified xsi:type="dcterms:W3CDTF">2019-05-22T07:54:07Z</dcterms:modified>
</cp:coreProperties>
</file>

<file path=docProps/thumbnail.jpeg>
</file>